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1" r:id="rId5"/>
    <p:sldId id="262" r:id="rId6"/>
    <p:sldId id="263" r:id="rId7"/>
    <p:sldId id="267" r:id="rId8"/>
    <p:sldId id="259" r:id="rId9"/>
    <p:sldId id="260" r:id="rId10"/>
    <p:sldId id="266" r:id="rId11"/>
    <p:sldId id="269" r:id="rId12"/>
    <p:sldId id="272" r:id="rId13"/>
    <p:sldId id="273" r:id="rId14"/>
    <p:sldId id="274" r:id="rId15"/>
    <p:sldId id="275" r:id="rId16"/>
    <p:sldId id="270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8" autoAdjust="0"/>
    <p:restoredTop sz="93286" autoAdjust="0"/>
  </p:normalViewPr>
  <p:slideViewPr>
    <p:cSldViewPr snapToGrid="0" snapToObjects="1">
      <p:cViewPr>
        <p:scale>
          <a:sx n="100" d="100"/>
          <a:sy n="100" d="100"/>
        </p:scale>
        <p:origin x="-144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moraila5:Documents:NASA-UA:DATA:ABSORBANCE%20CELLS(NEW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'(+)Control'!$K$35</c:f>
              <c:strCache>
                <c:ptCount val="1"/>
                <c:pt idx="0">
                  <c:v>Viability</c:v>
                </c:pt>
              </c:strCache>
            </c:strRef>
          </c:tx>
          <c:invertIfNegative val="0"/>
          <c:dLbls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stdErr"/>
            <c:noEndCap val="0"/>
          </c:errBars>
          <c:cat>
            <c:strRef>
              <c:f>'(+)Control'!$J$36:$J$38</c:f>
              <c:strCache>
                <c:ptCount val="3"/>
                <c:pt idx="0">
                  <c:v>Control</c:v>
                </c:pt>
                <c:pt idx="1">
                  <c:v>SCEM</c:v>
                </c:pt>
                <c:pt idx="2">
                  <c:v>BMP-2</c:v>
                </c:pt>
              </c:strCache>
            </c:strRef>
          </c:cat>
          <c:val>
            <c:numRef>
              <c:f>'(+)Control'!$K$36:$K$38</c:f>
              <c:numCache>
                <c:formatCode>General</c:formatCode>
                <c:ptCount val="3"/>
                <c:pt idx="0" formatCode="0.000">
                  <c:v>0.80775</c:v>
                </c:pt>
                <c:pt idx="1">
                  <c:v>0.6372</c:v>
                </c:pt>
                <c:pt idx="2">
                  <c:v>0.6876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683192"/>
        <c:axId val="422732584"/>
      </c:barChart>
      <c:catAx>
        <c:axId val="461683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22732584"/>
        <c:crosses val="autoZero"/>
        <c:auto val="1"/>
        <c:lblAlgn val="ctr"/>
        <c:lblOffset val="100"/>
        <c:noMultiLvlLbl val="0"/>
      </c:catAx>
      <c:valAx>
        <c:axId val="422732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Viability</a:t>
                </a:r>
                <a:endParaRPr lang="en-US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4616831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B462B-50D6-CE43-B561-EC8AE5E27624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8E26-2673-8841-B2BA-4F6501DE6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922D-8F0C-854B-89AB-3C29EF3F430C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D554F-0F65-E44B-BF47-32C0B1F7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7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6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2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D554F-0F65-E44B-BF47-32C0B1F736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6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8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2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3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F36107-1040-554C-957F-276B3A879975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74000"/>
              </a:srgbClr>
            </a:gs>
            <a:gs pos="91000">
              <a:srgbClr val="FF0000">
                <a:alpha val="78000"/>
              </a:srgbClr>
            </a:gs>
            <a:gs pos="5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6434-578B-0146-911F-4AE970F003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ua_logo_l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48" y="5596316"/>
            <a:ext cx="1019862" cy="86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nasa-logo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853" y="5743927"/>
            <a:ext cx="908035" cy="77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AZSGC_sunset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446" y="5596316"/>
            <a:ext cx="539006" cy="9248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s://www.vet-stem.com/science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51" y="66040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Human </a:t>
            </a:r>
            <a:r>
              <a:rPr lang="en-US" sz="2800" dirty="0" smtClean="0">
                <a:solidFill>
                  <a:schemeClr val="bg1"/>
                </a:solidFill>
              </a:rPr>
              <a:t>Adipose </a:t>
            </a: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erived </a:t>
            </a: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tem </a:t>
            </a: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ells</a:t>
            </a:r>
            <a:r>
              <a:rPr lang="en-US" sz="2800" dirty="0">
                <a:solidFill>
                  <a:schemeClr val="bg1"/>
                </a:solidFill>
              </a:rPr>
              <a:t>’ </a:t>
            </a:r>
            <a:r>
              <a:rPr lang="en-US" sz="2800" dirty="0" smtClean="0">
                <a:solidFill>
                  <a:schemeClr val="bg1"/>
                </a:solidFill>
              </a:rPr>
              <a:t>Response </a:t>
            </a: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o </a:t>
            </a: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hanges </a:t>
            </a:r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n </a:t>
            </a: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sz="2800" dirty="0" smtClean="0">
                <a:solidFill>
                  <a:schemeClr val="bg1"/>
                </a:solidFill>
              </a:rPr>
              <a:t>ravitational </a:t>
            </a:r>
            <a:r>
              <a:rPr lang="en-US" sz="2800" dirty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orce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ts </a:t>
            </a:r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ffects </a:t>
            </a:r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n </a:t>
            </a:r>
            <a:r>
              <a:rPr lang="en-US" sz="2800" dirty="0">
                <a:solidFill>
                  <a:schemeClr val="bg1"/>
                </a:solidFill>
              </a:rPr>
              <a:t>M</a:t>
            </a:r>
            <a:r>
              <a:rPr lang="en-US" sz="2800" dirty="0" smtClean="0">
                <a:solidFill>
                  <a:schemeClr val="bg1"/>
                </a:solidFill>
              </a:rPr>
              <a:t>usculoskeletal </a:t>
            </a: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issue </a:t>
            </a:r>
            <a:r>
              <a:rPr lang="en-US" sz="2800" dirty="0">
                <a:solidFill>
                  <a:schemeClr val="bg1"/>
                </a:solidFill>
              </a:rPr>
              <a:t>G</a:t>
            </a:r>
            <a:r>
              <a:rPr lang="en-US" sz="2800" dirty="0" smtClean="0">
                <a:solidFill>
                  <a:schemeClr val="bg1"/>
                </a:solidFill>
              </a:rPr>
              <a:t>rowth 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nd Development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421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Carmelo Moraila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Dr. John Szivek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Orthopaedic Research Lab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11, 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290" y="6135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7067" y="60072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1092" y="26062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2241" y="39094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0133"/>
            <a:ext cx="8229600" cy="13038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Results and Interpretation 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Scanning Electron Microscopy 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524000"/>
            <a:ext cx="3987799" cy="36723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0" y="1524000"/>
            <a:ext cx="3987799" cy="367235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032936" y="2390798"/>
            <a:ext cx="745065" cy="25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862667" y="4365600"/>
            <a:ext cx="423334" cy="423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942667" y="3234266"/>
            <a:ext cx="491066" cy="541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03334" y="4182533"/>
            <a:ext cx="1066800" cy="237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7653" y="4419600"/>
            <a:ext cx="166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 attachment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3733" y="3813201"/>
            <a:ext cx="166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Cell a</a:t>
            </a:r>
            <a:r>
              <a:rPr lang="en-US" dirty="0" smtClean="0">
                <a:solidFill>
                  <a:schemeClr val="bg1"/>
                </a:solidFill>
              </a:rPr>
              <a:t>ttachment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2661733"/>
            <a:ext cx="166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Scaffold surface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9700" y="4419600"/>
            <a:ext cx="166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Scaffold s</a:t>
            </a:r>
            <a:r>
              <a:rPr lang="en-US" dirty="0" smtClean="0">
                <a:solidFill>
                  <a:srgbClr val="FFFFFF"/>
                </a:solidFill>
              </a:rPr>
              <a:t>urface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5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2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Results and Interpretation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Histology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499053"/>
              </p:ext>
            </p:extLst>
          </p:nvPr>
        </p:nvGraphicFramePr>
        <p:xfrm>
          <a:off x="457198" y="1990514"/>
          <a:ext cx="8229601" cy="245448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00101"/>
                <a:gridCol w="1219200"/>
                <a:gridCol w="1333500"/>
                <a:gridCol w="1349829"/>
                <a:gridCol w="1175657"/>
                <a:gridCol w="1175657"/>
                <a:gridCol w="1175657"/>
              </a:tblGrid>
              <a:tr h="89746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#1</a:t>
                      </a:r>
                      <a:r>
                        <a:rPr lang="en-US" sz="1400" baseline="0" dirty="0" smtClean="0"/>
                        <a:t> Control Bone Plug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#2 Bone Plug SCEM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#3 Bone</a:t>
                      </a:r>
                      <a:r>
                        <a:rPr lang="en-US" sz="1400" baseline="0" dirty="0" smtClean="0"/>
                        <a:t> Plug SCEM + BMP-2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#4 Control</a:t>
                      </a:r>
                      <a:r>
                        <a:rPr lang="en-US" sz="1400" baseline="0" dirty="0" smtClean="0"/>
                        <a:t> Scaffold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#5</a:t>
                      </a:r>
                      <a:r>
                        <a:rPr lang="en-US" sz="1400" baseline="0" dirty="0" smtClean="0"/>
                        <a:t> Scaffold SCEM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#6 Scaffold</a:t>
                      </a:r>
                      <a:r>
                        <a:rPr lang="en-US" sz="1400" baseline="0" dirty="0" smtClean="0"/>
                        <a:t> SCEM + BMP-2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Slide 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Safranin O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Safranin O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Slide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Safranin 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Safranin O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Alizarin 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Alizarin</a:t>
                      </a:r>
                      <a:r>
                        <a:rPr lang="en-US" sz="1400" baseline="0" dirty="0" smtClean="0"/>
                        <a:t> 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Slide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Safranin O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MIBs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Alizarin Red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43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Results and Interpretation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Histology (MIBs)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647" y="1521778"/>
            <a:ext cx="4019153" cy="3215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1778"/>
            <a:ext cx="4019153" cy="3215322"/>
          </a:xfrm>
          <a:prstGeom prst="rect">
            <a:avLst/>
          </a:prstGeom>
        </p:spPr>
      </p:pic>
      <p:sp>
        <p:nvSpPr>
          <p:cNvPr id="11" name="Donut 10"/>
          <p:cNvSpPr/>
          <p:nvPr/>
        </p:nvSpPr>
        <p:spPr>
          <a:xfrm>
            <a:off x="5880100" y="1727200"/>
            <a:ext cx="1270000" cy="1270000"/>
          </a:xfrm>
          <a:prstGeom prst="donut">
            <a:avLst>
              <a:gd name="adj" fmla="val 22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199" y="4944610"/>
            <a:ext cx="16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Native cartilage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01700" y="4368800"/>
            <a:ext cx="825500" cy="5969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3158" y="1028740"/>
            <a:ext cx="66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Bone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20018" y="1270000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89058" y="5091176"/>
            <a:ext cx="66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Bone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502399" y="4368800"/>
            <a:ext cx="283462" cy="760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10289" y="1149192"/>
            <a:ext cx="210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Engineered cartilage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>
            <a:stCxn id="21" idx="2"/>
          </p:cNvCxnSpPr>
          <p:nvPr/>
        </p:nvCxnSpPr>
        <p:spPr>
          <a:xfrm flipH="1">
            <a:off x="7023102" y="1518524"/>
            <a:ext cx="439368" cy="411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92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Results and Interpretation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Histology(MIBs)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6700" y="1655349"/>
            <a:ext cx="5727700" cy="3150014"/>
          </a:xfrm>
        </p:spPr>
      </p:pic>
      <p:cxnSp>
        <p:nvCxnSpPr>
          <p:cNvPr id="10" name="Straight Arrow Connector 9"/>
          <p:cNvCxnSpPr/>
          <p:nvPr/>
        </p:nvCxnSpPr>
        <p:spPr>
          <a:xfrm flipV="1">
            <a:off x="2286000" y="4475164"/>
            <a:ext cx="1028700" cy="490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51958" y="4996934"/>
            <a:ext cx="66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Bone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80000" y="1602304"/>
            <a:ext cx="1206500" cy="6118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45200" y="1232972"/>
            <a:ext cx="210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Engineered cartilage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3492500" y="1655349"/>
            <a:ext cx="1587500" cy="1447800"/>
          </a:xfrm>
          <a:prstGeom prst="donut">
            <a:avLst>
              <a:gd name="adj" fmla="val 350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5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Results and Interpretation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Histology (Safranin O)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535307"/>
            <a:ext cx="4092177" cy="277285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477" y="1536700"/>
            <a:ext cx="3464323" cy="27714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803400" y="1257300"/>
            <a:ext cx="558800" cy="50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67400" y="3454400"/>
            <a:ext cx="1193800" cy="12065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78100" y="3733800"/>
            <a:ext cx="812800" cy="9271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482" y="1072674"/>
            <a:ext cx="16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Native cartilage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4058" y="4596368"/>
            <a:ext cx="66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Bone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7347" y="4583668"/>
            <a:ext cx="210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Engineered cartilage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7500" y="931902"/>
            <a:ext cx="66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Bone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264400" y="1257300"/>
            <a:ext cx="609600" cy="50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37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viability</a:t>
            </a:r>
          </a:p>
          <a:p>
            <a:r>
              <a:rPr lang="en-US" dirty="0" smtClean="0"/>
              <a:t>Cellular adhesion molecules</a:t>
            </a:r>
          </a:p>
          <a:p>
            <a:r>
              <a:rPr lang="en-US" dirty="0" smtClean="0"/>
              <a:t>Cell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303748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Acknowledgements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UA/NASA </a:t>
            </a:r>
            <a:r>
              <a:rPr lang="en-US" sz="2800" dirty="0" smtClean="0"/>
              <a:t>Space Grant</a:t>
            </a:r>
          </a:p>
          <a:p>
            <a:r>
              <a:rPr lang="en-US" sz="2800" dirty="0" smtClean="0"/>
              <a:t>Orthopaedic </a:t>
            </a:r>
            <a:r>
              <a:rPr lang="en-US" sz="2800" dirty="0"/>
              <a:t>Research Lab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Dr. </a:t>
            </a:r>
            <a:r>
              <a:rPr lang="en-US" dirty="0"/>
              <a:t>John </a:t>
            </a:r>
            <a:r>
              <a:rPr lang="en-US" dirty="0" smtClean="0"/>
              <a:t>Szivek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David Gonzales</a:t>
            </a:r>
            <a:endParaRPr lang="en-US" dirty="0" smtClean="0"/>
          </a:p>
          <a:p>
            <a:r>
              <a:rPr lang="en-US" sz="2800" dirty="0" smtClean="0"/>
              <a:t>WAESO (</a:t>
            </a:r>
            <a:r>
              <a:rPr lang="en-US" sz="2800" dirty="0"/>
              <a:t>Western Alliance to Expand Student Opportunities)</a:t>
            </a:r>
          </a:p>
        </p:txBody>
      </p:sp>
    </p:spTree>
    <p:extLst>
      <p:ext uri="{BB962C8B-B14F-4D97-AF65-F5344CB8AC3E}">
        <p14:creationId xmlns:p14="http://schemas.microsoft.com/office/powerpoint/2010/main" val="4542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43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Thank </a:t>
            </a:r>
            <a:r>
              <a:rPr lang="en-US" dirty="0" smtClean="0">
                <a:solidFill>
                  <a:srgbClr val="FFFFFF"/>
                </a:solidFill>
              </a:rPr>
              <a:t>you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26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0000">
                <a:alpha val="74000"/>
              </a:srgbClr>
            </a:gs>
            <a:gs pos="95000">
              <a:srgbClr val="FF0000">
                <a:alpha val="78000"/>
              </a:srgbClr>
            </a:gs>
            <a:gs pos="5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Objective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  <a:r>
              <a:rPr lang="en-US" dirty="0"/>
              <a:t>c</a:t>
            </a:r>
            <a:r>
              <a:rPr lang="en-US" dirty="0" smtClean="0"/>
              <a:t>onditions</a:t>
            </a:r>
          </a:p>
          <a:p>
            <a:r>
              <a:rPr lang="en-US" dirty="0" smtClean="0"/>
              <a:t>Growth </a:t>
            </a:r>
            <a:r>
              <a:rPr lang="en-US" dirty="0"/>
              <a:t>f</a:t>
            </a:r>
            <a:r>
              <a:rPr lang="en-US" dirty="0" smtClean="0"/>
              <a:t>actors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BMP-2 </a:t>
            </a:r>
          </a:p>
          <a:p>
            <a:r>
              <a:rPr lang="en-US" dirty="0" smtClean="0"/>
              <a:t>Substrate environments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Human </a:t>
            </a:r>
            <a:r>
              <a:rPr lang="en-US" dirty="0"/>
              <a:t>b</a:t>
            </a:r>
            <a:r>
              <a:rPr lang="en-US" dirty="0" smtClean="0"/>
              <a:t>one plugs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Scaffolds</a:t>
            </a:r>
            <a:endParaRPr lang="en-US" dirty="0"/>
          </a:p>
        </p:txBody>
      </p:sp>
      <p:pic>
        <p:nvPicPr>
          <p:cNvPr id="4" name="Picture 3" descr="adipose_derived_stem_cel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669" y="1600200"/>
            <a:ext cx="3085200" cy="3054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7412" y="4697999"/>
            <a:ext cx="208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‪www.vet-stem.com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6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Methods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expansion</a:t>
            </a:r>
          </a:p>
          <a:p>
            <a:r>
              <a:rPr lang="en-US" dirty="0" smtClean="0"/>
              <a:t>Perfusion and cell </a:t>
            </a:r>
            <a:r>
              <a:rPr lang="en-US" dirty="0"/>
              <a:t>p</a:t>
            </a:r>
            <a:r>
              <a:rPr lang="en-US" dirty="0" smtClean="0"/>
              <a:t>lacement  </a:t>
            </a:r>
            <a:endParaRPr lang="en-US" dirty="0"/>
          </a:p>
          <a:p>
            <a:r>
              <a:rPr lang="en-US" dirty="0" smtClean="0"/>
              <a:t>Hypergravity</a:t>
            </a:r>
          </a:p>
          <a:p>
            <a:r>
              <a:rPr lang="en-US" dirty="0"/>
              <a:t>Methyl Methacrylate(MMA</a:t>
            </a:r>
            <a:r>
              <a:rPr lang="en-US" dirty="0" smtClean="0"/>
              <a:t>) </a:t>
            </a:r>
            <a:r>
              <a:rPr lang="en-US" dirty="0"/>
              <a:t>e</a:t>
            </a:r>
            <a:r>
              <a:rPr lang="en-US" dirty="0" smtClean="0"/>
              <a:t>mbedding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5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Cell </a:t>
            </a:r>
            <a:r>
              <a:rPr lang="en-US" sz="4000" dirty="0">
                <a:solidFill>
                  <a:srgbClr val="FFFFFF"/>
                </a:solidFill>
              </a:rPr>
              <a:t>Expansion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origins</a:t>
            </a:r>
          </a:p>
          <a:p>
            <a:r>
              <a:rPr lang="en-US" dirty="0" smtClean="0"/>
              <a:t>Thawed </a:t>
            </a:r>
          </a:p>
          <a:p>
            <a:r>
              <a:rPr lang="en-US" dirty="0" smtClean="0"/>
              <a:t>Expansion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terilizehoo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441" y="3695452"/>
            <a:ext cx="1650039" cy="1650039"/>
          </a:xfrm>
          <a:prstGeom prst="rect">
            <a:avLst/>
          </a:prstGeom>
        </p:spPr>
      </p:pic>
      <p:pic>
        <p:nvPicPr>
          <p:cNvPr id="5" name="Picture 4" descr="incubat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30944" y="3706947"/>
            <a:ext cx="1650038" cy="1650038"/>
          </a:xfrm>
          <a:prstGeom prst="rect">
            <a:avLst/>
          </a:prstGeom>
        </p:spPr>
      </p:pic>
      <p:pic>
        <p:nvPicPr>
          <p:cNvPr id="6" name="Picture 5" descr="bmp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944" y="1164392"/>
            <a:ext cx="3309486" cy="2302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6139" y="3383780"/>
            <a:ext cx="160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Control sample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cells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141" y="5356985"/>
            <a:ext cx="132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Sterile hood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9297" y="535698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Incubator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6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5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Perfusion and Cell Placement  </a:t>
            </a: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boneplug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" b="-59"/>
          <a:stretch/>
        </p:blipFill>
        <p:spPr>
          <a:xfrm>
            <a:off x="3660516" y="3442512"/>
            <a:ext cx="1800484" cy="1578233"/>
          </a:xfrm>
        </p:spPr>
      </p:pic>
      <p:pic>
        <p:nvPicPr>
          <p:cNvPr id="3" name="Picture 2" descr="Perfusio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7" r="17570" b="4909"/>
          <a:stretch/>
        </p:blipFill>
        <p:spPr>
          <a:xfrm>
            <a:off x="4610346" y="983289"/>
            <a:ext cx="2552700" cy="2335131"/>
          </a:xfrm>
          <a:prstGeom prst="rect">
            <a:avLst/>
          </a:prstGeom>
        </p:spPr>
      </p:pic>
      <p:pic>
        <p:nvPicPr>
          <p:cNvPr id="5" name="Picture 4" descr="Scaffold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26"/>
          <a:stretch/>
        </p:blipFill>
        <p:spPr>
          <a:xfrm>
            <a:off x="6023096" y="3437749"/>
            <a:ext cx="1903270" cy="1582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2632" y="5020745"/>
            <a:ext cx="20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#2 SCEM/Centrifuge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Bone plug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634684"/>
            <a:ext cx="273664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Syringe </a:t>
            </a:r>
            <a:r>
              <a:rPr lang="en-US" sz="3200" dirty="0"/>
              <a:t>p</a:t>
            </a:r>
            <a:r>
              <a:rPr lang="en-US" sz="3200" dirty="0" smtClean="0"/>
              <a:t>ump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Six well plate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112246" y="1145307"/>
            <a:ext cx="187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Scaffold perfusion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4100" y="5159245"/>
            <a:ext cx="179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Scaffold in media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2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Hypergravity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Centrifuge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8317" y="1896981"/>
            <a:ext cx="3254785" cy="1790006"/>
          </a:xfrm>
        </p:spPr>
      </p:pic>
      <p:sp>
        <p:nvSpPr>
          <p:cNvPr id="8" name="TextBox 7"/>
          <p:cNvSpPr txBox="1"/>
          <p:nvPr/>
        </p:nvSpPr>
        <p:spPr>
          <a:xfrm>
            <a:off x="457200" y="1633053"/>
            <a:ext cx="35702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Gravitational force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16 g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Duration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9 minutes per day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/>
              <a:t>23 </a:t>
            </a:r>
            <a:r>
              <a:rPr lang="en-US" sz="2800" dirty="0" smtClean="0"/>
              <a:t>continuous days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95051" y="3686987"/>
            <a:ext cx="116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Centrifuge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7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</a:t>
            </a:r>
            <a:r>
              <a:rPr lang="en-US" sz="3600" dirty="0" smtClean="0">
                <a:solidFill>
                  <a:srgbClr val="FFFFFF"/>
                </a:solidFill>
              </a:rPr>
              <a:t>ethyl </a:t>
            </a:r>
            <a:r>
              <a:rPr lang="en-US" sz="3600" dirty="0">
                <a:solidFill>
                  <a:srgbClr val="FFFFFF"/>
                </a:solidFill>
              </a:rPr>
              <a:t>M</a:t>
            </a:r>
            <a:r>
              <a:rPr lang="en-US" sz="3600" dirty="0" smtClean="0">
                <a:solidFill>
                  <a:srgbClr val="FFFFFF"/>
                </a:solidFill>
              </a:rPr>
              <a:t>ethacrylate</a:t>
            </a:r>
            <a:r>
              <a:rPr lang="en-US" sz="3600" dirty="0">
                <a:solidFill>
                  <a:srgbClr val="FFFFFF"/>
                </a:solidFill>
              </a:rPr>
              <a:t>(MMA)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 Embedding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BONEplug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078" y="1586528"/>
            <a:ext cx="2102441" cy="1735901"/>
          </a:xfrm>
        </p:spPr>
      </p:pic>
      <p:pic>
        <p:nvPicPr>
          <p:cNvPr id="4" name="Content Placeholder 3" descr="Slide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9231" y="3691761"/>
            <a:ext cx="3303775" cy="1648765"/>
          </a:xfrm>
          <a:prstGeom prst="rect">
            <a:avLst/>
          </a:prstGeom>
        </p:spPr>
      </p:pic>
      <p:pic>
        <p:nvPicPr>
          <p:cNvPr id="7" name="Picture 6" descr="MMA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072360" y="1586528"/>
            <a:ext cx="1495399" cy="17359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615584"/>
            <a:ext cx="29931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Fixing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Dehydration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MMA protocol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Cut and polish </a:t>
            </a:r>
          </a:p>
          <a:p>
            <a:endParaRPr lang="en-US" sz="3200" dirty="0" smtClean="0"/>
          </a:p>
          <a:p>
            <a:pPr marL="285750" indent="-285750">
              <a:buFont typeface="Arial"/>
              <a:buChar char="•"/>
            </a:pP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258078" y="3322980"/>
            <a:ext cx="218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Embedded </a:t>
            </a:r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one </a:t>
            </a:r>
            <a:r>
              <a:rPr lang="en-US" dirty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FF"/>
                </a:solidFill>
              </a:rPr>
              <a:t>lug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6119" y="3322429"/>
            <a:ext cx="197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Embedded scaffold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2072" y="532001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Scaffold and </a:t>
            </a:r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one slides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1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Analysis Techniques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Alamar Blue Assay</a:t>
            </a:r>
          </a:p>
          <a:p>
            <a:r>
              <a:rPr lang="en-US" dirty="0"/>
              <a:t>Scanning </a:t>
            </a:r>
            <a:r>
              <a:rPr lang="en-US" dirty="0" smtClean="0"/>
              <a:t>Electron Microscopy (SEM)</a:t>
            </a:r>
          </a:p>
          <a:p>
            <a:r>
              <a:rPr lang="en-US" dirty="0" smtClean="0"/>
              <a:t>Histology  </a:t>
            </a:r>
          </a:p>
          <a:p>
            <a:pPr marL="857250" lvl="1" indent="-457200">
              <a:buFont typeface="Wingdings" charset="2"/>
              <a:buChar char="Ø"/>
            </a:pPr>
            <a:r>
              <a:rPr lang="en-US" dirty="0" smtClean="0"/>
              <a:t>MIBs(</a:t>
            </a:r>
            <a:r>
              <a:rPr lang="en-US" dirty="0"/>
              <a:t>M</a:t>
            </a:r>
            <a:r>
              <a:rPr lang="en-US" dirty="0" smtClean="0"/>
              <a:t>ineralized </a:t>
            </a:r>
            <a:r>
              <a:rPr lang="en-US" dirty="0"/>
              <a:t>B</a:t>
            </a:r>
            <a:r>
              <a:rPr lang="en-US" dirty="0" smtClean="0"/>
              <a:t>one Stain), also known as Villanueva </a:t>
            </a:r>
            <a:r>
              <a:rPr lang="en-US" dirty="0" err="1"/>
              <a:t>Osteochrome</a:t>
            </a:r>
            <a:r>
              <a:rPr lang="en-US" dirty="0"/>
              <a:t> Bone </a:t>
            </a:r>
            <a:r>
              <a:rPr lang="en-US" dirty="0" smtClean="0"/>
              <a:t>Stain</a:t>
            </a:r>
          </a:p>
          <a:p>
            <a:pPr marL="857250" lvl="1" indent="-457200">
              <a:buFont typeface="Wingdings" charset="2"/>
              <a:buChar char="Ø"/>
            </a:pPr>
            <a:r>
              <a:rPr lang="en-US" dirty="0" smtClean="0"/>
              <a:t>Safranin O</a:t>
            </a:r>
          </a:p>
          <a:p>
            <a:pPr marL="857250" lvl="1" indent="-457200">
              <a:buFont typeface="Wingdings" charset="2"/>
              <a:buChar char="Ø"/>
            </a:pPr>
            <a:r>
              <a:rPr lang="en-US" dirty="0" smtClean="0"/>
              <a:t>Alizarin red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7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Results and Interpretation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Alamar Blue </a:t>
            </a:r>
            <a:r>
              <a:rPr lang="en-US" sz="3200" dirty="0">
                <a:solidFill>
                  <a:srgbClr val="FFFFFF"/>
                </a:solidFill>
              </a:rPr>
              <a:t>A</a:t>
            </a:r>
            <a:r>
              <a:rPr lang="en-US" sz="3200" dirty="0" smtClean="0">
                <a:solidFill>
                  <a:srgbClr val="FFFFFF"/>
                </a:solidFill>
              </a:rPr>
              <a:t>ssay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05376"/>
            <a:ext cx="762005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  <a:ea typeface="Calibri"/>
                <a:cs typeface="Calibri"/>
              </a:rPr>
              <a:t>Control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ea typeface="Calibri"/>
                <a:cs typeface="Calibri"/>
              </a:rPr>
              <a:t>Control demonstrated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Calibri"/>
                <a:cs typeface="Calibri"/>
              </a:rPr>
              <a:t>     80.78% viability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  <a:ea typeface="Calibri"/>
                <a:cs typeface="Calibri"/>
              </a:rPr>
              <a:t>SCEM with centrifugation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ea typeface="Calibri"/>
                <a:cs typeface="Calibri"/>
              </a:rPr>
              <a:t>SCEM </a:t>
            </a:r>
            <a:r>
              <a:rPr lang="en-US" sz="2200" dirty="0">
                <a:solidFill>
                  <a:srgbClr val="000000"/>
                </a:solidFill>
                <a:ea typeface="Calibri"/>
                <a:cs typeface="Calibri"/>
              </a:rPr>
              <a:t>demonstrated </a:t>
            </a:r>
            <a:endParaRPr lang="en-US" sz="22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Calibri"/>
                <a:cs typeface="Calibri"/>
              </a:rPr>
              <a:t>     63.72</a:t>
            </a:r>
            <a:r>
              <a:rPr lang="en-US" sz="2200" dirty="0">
                <a:solidFill>
                  <a:srgbClr val="000000"/>
                </a:solidFill>
                <a:ea typeface="Calibri"/>
                <a:cs typeface="Calibri"/>
              </a:rPr>
              <a:t>% </a:t>
            </a:r>
            <a:r>
              <a:rPr lang="en-US" sz="2200" dirty="0" smtClean="0">
                <a:solidFill>
                  <a:srgbClr val="000000"/>
                </a:solidFill>
                <a:ea typeface="Calibri"/>
                <a:cs typeface="Calibri"/>
              </a:rPr>
              <a:t>viability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ea typeface="Calibri"/>
                <a:cs typeface="Calibri"/>
              </a:rPr>
              <a:t>Inhibited growth  16.2%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 smtClean="0">
                <a:solidFill>
                  <a:srgbClr val="000000"/>
                </a:solidFill>
                <a:ea typeface="Calibri"/>
                <a:cs typeface="Calibri"/>
              </a:rPr>
              <a:t>SCEM +BMP-2 with centrifugation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>
                <a:solidFill>
                  <a:srgbClr val="000000"/>
                </a:solidFill>
                <a:ea typeface="Calibri"/>
                <a:cs typeface="Calibri"/>
              </a:rPr>
              <a:t>SCEM + BMP-2 demonstrated  68.76% viability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ea typeface="Calibri"/>
                <a:cs typeface="Calibri"/>
              </a:rPr>
              <a:t>Inhibited </a:t>
            </a:r>
            <a:r>
              <a:rPr lang="en-US" sz="2200" dirty="0">
                <a:solidFill>
                  <a:srgbClr val="000000"/>
                </a:solidFill>
                <a:ea typeface="Calibri"/>
                <a:cs typeface="Calibri"/>
              </a:rPr>
              <a:t>growth 7.4</a:t>
            </a:r>
            <a:r>
              <a:rPr lang="en-US" sz="2200" dirty="0" smtClean="0">
                <a:solidFill>
                  <a:srgbClr val="000000"/>
                </a:solidFill>
                <a:ea typeface="Calibri"/>
                <a:cs typeface="Calibri"/>
              </a:rPr>
              <a:t>%</a:t>
            </a:r>
          </a:p>
          <a:p>
            <a:endParaRPr lang="en-US" sz="2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056192"/>
              </p:ext>
            </p:extLst>
          </p:nvPr>
        </p:nvGraphicFramePr>
        <p:xfrm>
          <a:off x="4699000" y="1628775"/>
          <a:ext cx="4114800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002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2632</TotalTime>
  <Words>351</Words>
  <Application>Microsoft Macintosh PowerPoint</Application>
  <PresentationFormat>On-screen Show (4:3)</PresentationFormat>
  <Paragraphs>138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Human Adipose Derived Stem Cells’ Response To Changes In Gravitational Force And Its Effects On Musculoskeletal Tissue Growth And Development </vt:lpstr>
      <vt:lpstr>Objective </vt:lpstr>
      <vt:lpstr>Methods</vt:lpstr>
      <vt:lpstr>Cell Expansion </vt:lpstr>
      <vt:lpstr>Perfusion and Cell Placement   </vt:lpstr>
      <vt:lpstr>Hypergravity </vt:lpstr>
      <vt:lpstr>Methyl Methacrylate(MMA)  Embedding</vt:lpstr>
      <vt:lpstr>Analysis Techniques</vt:lpstr>
      <vt:lpstr>Results and Interpretation  Alamar Blue Assay</vt:lpstr>
      <vt:lpstr>Results and Interpretation  Scanning Electron Microscopy </vt:lpstr>
      <vt:lpstr>Results and Interpretation  Histology</vt:lpstr>
      <vt:lpstr>Results and Interpretation  Histology (MIBs)</vt:lpstr>
      <vt:lpstr>Results and Interpretation  Histology(MIBs)</vt:lpstr>
      <vt:lpstr>Results and Interpretation  Histology (Safranin O)</vt:lpstr>
      <vt:lpstr>Conclusion</vt:lpstr>
      <vt:lpstr>Acknowledgements</vt:lpstr>
      <vt:lpstr>Thank you</vt:lpstr>
    </vt:vector>
  </TitlesOfParts>
  <Company>U OF 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</dc:title>
  <dc:creator>Carmelo Moraila</dc:creator>
  <cp:lastModifiedBy>Carmelo Moraila</cp:lastModifiedBy>
  <cp:revision>101</cp:revision>
  <dcterms:created xsi:type="dcterms:W3CDTF">2014-03-25T01:21:46Z</dcterms:created>
  <dcterms:modified xsi:type="dcterms:W3CDTF">2014-04-02T02:38:42Z</dcterms:modified>
</cp:coreProperties>
</file>